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sldIdLst>
    <p:sldId id="256" r:id="rId2"/>
    <p:sldId id="257" r:id="rId3"/>
    <p:sldId id="258" r:id="rId4"/>
    <p:sldId id="267" r:id="rId5"/>
    <p:sldId id="268" r:id="rId6"/>
    <p:sldId id="269" r:id="rId7"/>
    <p:sldId id="261" r:id="rId8"/>
    <p:sldId id="260" r:id="rId9"/>
    <p:sldId id="263" r:id="rId10"/>
    <p:sldId id="264" r:id="rId11"/>
    <p:sldId id="265" r:id="rId12"/>
    <p:sldId id="266" r:id="rId13"/>
    <p:sldId id="270" r:id="rId14"/>
    <p:sldId id="271" r:id="rId15"/>
    <p:sldId id="272" r:id="rId1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87" autoAdjust="0"/>
    <p:restoredTop sz="94660"/>
  </p:normalViewPr>
  <p:slideViewPr>
    <p:cSldViewPr>
      <p:cViewPr varScale="1">
        <p:scale>
          <a:sx n="55" d="100"/>
          <a:sy n="55" d="100"/>
        </p:scale>
        <p:origin x="1604" y="3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FAB28F5-C6E0-4A2C-BE6E-61F6ACDA8F9F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4F00C71-CBF7-494B-975C-046EAC1567A9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4F00C71-CBF7-494B-975C-046EAC1567A9}" type="slidenum">
              <a:rPr lang="en-US" smtClean="0"/>
              <a:t>14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DAA686-E54B-4E5E-A065-2922EFC21BA8}" type="datetimeFigureOut">
              <a:rPr lang="en-US" smtClean="0"/>
              <a:t>2/1/2024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52C23FC-F7AE-4674-8062-E81387CA0BC3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dirty="0"/>
              <a:t>Clostridium </a:t>
            </a:r>
            <a:r>
              <a:rPr lang="en-US" dirty="0" err="1"/>
              <a:t>difficile</a:t>
            </a:r>
            <a:r>
              <a:rPr lang="sr-Cyrl-RS" dirty="0"/>
              <a:t> ентероколитис након антибиотске терапије. Антибиотска терапија у стоматологији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sr-Cyrl-RS" dirty="0"/>
          </a:p>
          <a:p>
            <a:r>
              <a:rPr lang="sr-Cyrl-RS" dirty="0"/>
              <a:t>Асс.др Јелена Нешић</a:t>
            </a:r>
            <a:endParaRPr 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/>
              <a:t>К</a:t>
            </a:r>
            <a:r>
              <a:rPr lang="sr-Cyrl-RS" dirty="0"/>
              <a:t>омпликације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CS" dirty="0"/>
              <a:t>Т</a:t>
            </a:r>
            <a:r>
              <a:rPr lang="sr-Cyrl-RS" dirty="0"/>
              <a:t>оксични мегаколон</a:t>
            </a:r>
          </a:p>
          <a:p>
            <a:r>
              <a:rPr lang="sr-Cyrl-CS" dirty="0"/>
              <a:t>П</a:t>
            </a:r>
            <a:r>
              <a:rPr lang="sr-Cyrl-RS" dirty="0"/>
              <a:t>анколитис </a:t>
            </a:r>
          </a:p>
          <a:p>
            <a:r>
              <a:rPr lang="sr-Cyrl-CS" dirty="0"/>
              <a:t>П</a:t>
            </a:r>
            <a:r>
              <a:rPr lang="sr-Cyrl-RS" dirty="0"/>
              <a:t>ерфорација црева</a:t>
            </a:r>
          </a:p>
          <a:p>
            <a:r>
              <a:rPr lang="sr-Cyrl-CS" dirty="0"/>
              <a:t>Е</a:t>
            </a:r>
            <a:r>
              <a:rPr lang="sr-Cyrl-RS" dirty="0"/>
              <a:t>ндотоксични шок</a:t>
            </a:r>
            <a:endParaRPr lang="en-US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/>
              <a:t>Л</a:t>
            </a:r>
            <a:r>
              <a:rPr lang="sr-Cyrl-RS" dirty="0"/>
              <a:t>ечење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sr-Cyrl-CS" dirty="0"/>
              <a:t>П</a:t>
            </a:r>
            <a:r>
              <a:rPr lang="sr-Cyrl-RS" dirty="0"/>
              <a:t>рестанак употребе антибиотика који је изазвао болест</a:t>
            </a:r>
          </a:p>
          <a:p>
            <a:r>
              <a:rPr lang="sr-Cyrl-CS" dirty="0"/>
              <a:t>А</a:t>
            </a:r>
            <a:r>
              <a:rPr lang="sr-Cyrl-RS" dirty="0"/>
              <a:t>нтибиотска терапија (</a:t>
            </a:r>
            <a:r>
              <a:rPr lang="sr-Latn-RS" dirty="0"/>
              <a:t>Vancomycin per os </a:t>
            </a:r>
            <a:r>
              <a:rPr lang="sr-Cyrl-RS" dirty="0"/>
              <a:t>или </a:t>
            </a:r>
            <a:r>
              <a:rPr lang="sr-Latn-RS" dirty="0"/>
              <a:t>Metronidazol)</a:t>
            </a:r>
          </a:p>
          <a:p>
            <a:r>
              <a:rPr lang="sr-Cyrl-CS" dirty="0"/>
              <a:t>С</a:t>
            </a:r>
            <a:r>
              <a:rPr lang="sr-Cyrl-RS" dirty="0"/>
              <a:t>упституција течности и електролита</a:t>
            </a:r>
          </a:p>
          <a:p>
            <a:r>
              <a:rPr lang="sr-Latn-RS" dirty="0"/>
              <a:t>O</a:t>
            </a:r>
            <a:r>
              <a:rPr lang="sr-Cyrl-RS" dirty="0"/>
              <a:t>пште мере (строга изолоција болесника уз коришћење рукавица и заштитних одела од стране медицинског особља, прање руку, дезифенкција просторија)</a:t>
            </a:r>
          </a:p>
          <a:p>
            <a:r>
              <a:rPr lang="sr-Cyrl-CS" dirty="0"/>
              <a:t>У</a:t>
            </a:r>
            <a:r>
              <a:rPr lang="sr-Cyrl-RS" dirty="0"/>
              <a:t> случају фулминантног псеудомембранског колитиса индикована је хирушка интервенција</a:t>
            </a:r>
            <a:endParaRPr lang="en-US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Превенција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CS" dirty="0"/>
              <a:t>Р</a:t>
            </a:r>
            <a:r>
              <a:rPr lang="sr-Cyrl-RS" dirty="0"/>
              <a:t>ационална употреба антибиотика код имунокомпромитованих болесника (старијих пацијената преко 65 год, код пацијената оболелих од малигне болести, код имунодефицијентних стања и итд.)</a:t>
            </a:r>
          </a:p>
          <a:p>
            <a:r>
              <a:rPr lang="sr-Cyrl-CS" dirty="0"/>
              <a:t>А</a:t>
            </a:r>
            <a:r>
              <a:rPr lang="sr-Cyrl-RS" dirty="0"/>
              <a:t>декватна хигијена болничке средине</a:t>
            </a:r>
          </a:p>
          <a:p>
            <a:r>
              <a:rPr lang="sr-Cyrl-CS" dirty="0"/>
              <a:t>Е</a:t>
            </a:r>
            <a:r>
              <a:rPr lang="sr-Cyrl-RS" dirty="0"/>
              <a:t>дукација и обука болничког особља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Приказ случаја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62500" lnSpcReduction="20000"/>
          </a:bodyPr>
          <a:lstStyle/>
          <a:p>
            <a:r>
              <a:rPr lang="sr-Cyrl-RS" dirty="0"/>
              <a:t>Пацијенткиња О. С., стара 81 год, пензионер из Крагујевца</a:t>
            </a:r>
            <a:endParaRPr lang="sr-Latn-RS" dirty="0"/>
          </a:p>
          <a:p>
            <a:r>
              <a:rPr lang="sr-Cyrl-RS" dirty="0"/>
              <a:t>Хоспитално лечена на Клиници за гастроентерологију због испитивања етиологије гастроинтестиналног крварења. </a:t>
            </a:r>
          </a:p>
          <a:p>
            <a:r>
              <a:rPr lang="sr-Cyrl-RS" dirty="0"/>
              <a:t>Ради се о пацијенткињи каја је иницајлно примљена у хоситални део УЦ под дијагнозом мелене, са присутном анемијом тешког степена (</a:t>
            </a:r>
            <a:r>
              <a:rPr lang="sr-Latn-RS" dirty="0"/>
              <a:t>HgB 49g/l, MCV 92,2fL). </a:t>
            </a:r>
            <a:r>
              <a:rPr lang="sr-Cyrl-RS" dirty="0"/>
              <a:t>Урађена је хитна </a:t>
            </a:r>
            <a:r>
              <a:rPr lang="sr-Latn-RS" dirty="0"/>
              <a:t>EGDS </a:t>
            </a:r>
            <a:r>
              <a:rPr lang="sr-Cyrl-RS" dirty="0"/>
              <a:t>на самој кардији па све до прелаза у антрум уочава се калдрмасто туморска промена која је биоптирана, на булбусу дуоденума ерозивна промена прекривена фибрином која активно не крвари, на једнјаку знаци рефлуксне болести (</a:t>
            </a:r>
            <a:r>
              <a:rPr lang="sr-Latn-RS" dirty="0"/>
              <a:t>gradus b). </a:t>
            </a:r>
            <a:r>
              <a:rPr lang="sr-Cyrl-RS" dirty="0"/>
              <a:t>По искључивању потребе за хитним хирушким збрињавањем, пацијенткиња преведена на Клинику за </a:t>
            </a:r>
            <a:r>
              <a:rPr lang="sr-Latn-RS" dirty="0"/>
              <a:t>GEH </a:t>
            </a:r>
            <a:r>
              <a:rPr lang="sr-Cyrl-RS" dirty="0"/>
              <a:t>ради даљег испитивања. </a:t>
            </a:r>
          </a:p>
          <a:p>
            <a:r>
              <a:rPr lang="sr-Cyrl-CS" dirty="0"/>
              <a:t>У</a:t>
            </a:r>
            <a:r>
              <a:rPr lang="sr-Cyrl-RS" dirty="0"/>
              <a:t> личној анамнези се сазнаје да се леци од хипертензије, повремено има пароксизмалну атријалну фибрилацију. </a:t>
            </a:r>
            <a:r>
              <a:rPr lang="sr-Cyrl-CS" dirty="0"/>
              <a:t>Н</a:t>
            </a:r>
            <a:r>
              <a:rPr lang="sr-Cyrl-RS" dirty="0"/>
              <a:t>егира алергију на храну и лекове. Пушач</a:t>
            </a:r>
          </a:p>
          <a:p>
            <a:endParaRPr lang="sr-Cyrl-RS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55000" lnSpcReduction="20000"/>
          </a:bodyPr>
          <a:lstStyle/>
          <a:p>
            <a:r>
              <a:rPr lang="sr-Cyrl-RS" dirty="0"/>
              <a:t>Након 5-ог дана хоспитализације пристигла позитивна уринокултура где је изолована </a:t>
            </a:r>
            <a:r>
              <a:rPr lang="sr-Latn-RS" dirty="0"/>
              <a:t>E.colli</a:t>
            </a:r>
            <a:r>
              <a:rPr lang="sr-Cyrl-RS" dirty="0"/>
              <a:t>&gt;300.000</a:t>
            </a:r>
            <a:r>
              <a:rPr lang="sr-Latn-RS" dirty="0"/>
              <a:t>, </a:t>
            </a:r>
            <a:r>
              <a:rPr lang="sr-Cyrl-RS" dirty="0"/>
              <a:t>након чега је према антибиограму уведен </a:t>
            </a:r>
            <a:r>
              <a:rPr lang="sr-Latn-RS" dirty="0"/>
              <a:t>Ciprofloxacin 400mg na 12h i.v.</a:t>
            </a:r>
          </a:p>
          <a:p>
            <a:endParaRPr lang="sr-Latn-RS" dirty="0"/>
          </a:p>
          <a:p>
            <a:r>
              <a:rPr lang="sr-Cyrl-RS" dirty="0"/>
              <a:t>Лабараторијске анализе</a:t>
            </a:r>
          </a:p>
          <a:p>
            <a:r>
              <a:rPr lang="sr-Cyrl-RS" dirty="0"/>
              <a:t>Након укључивања антибиотске терапије (4 дана) пацијенткиња се жали на абдоминалне болове и грчеве у стомаку, имала је 9 ретких столица за 24сата. Афебрилна.</a:t>
            </a:r>
          </a:p>
          <a:p>
            <a:r>
              <a:rPr lang="sr-Cyrl-RS" dirty="0"/>
              <a:t> Лабараторијске анализе: </a:t>
            </a:r>
            <a:r>
              <a:rPr lang="sr-Latn-RS" dirty="0"/>
              <a:t>Le 14.5x109, CRP 15mg/l, K 3,1mmol/l, Na 132mmol/l. </a:t>
            </a:r>
            <a:endParaRPr lang="sr-Cyrl-RS" dirty="0"/>
          </a:p>
          <a:p>
            <a:r>
              <a:rPr lang="sr-Cyrl-RS" dirty="0"/>
              <a:t>Микробиолошка анализе:</a:t>
            </a:r>
          </a:p>
          <a:p>
            <a:pPr>
              <a:buNone/>
            </a:pPr>
            <a:r>
              <a:rPr lang="sr-Cyrl-RS" dirty="0"/>
              <a:t>        Копрокултура-стерилна</a:t>
            </a:r>
          </a:p>
          <a:p>
            <a:pPr>
              <a:buNone/>
            </a:pPr>
            <a:r>
              <a:rPr lang="sr-Cyrl-RS" dirty="0"/>
              <a:t>        Столица на </a:t>
            </a:r>
            <a:r>
              <a:rPr lang="en-US" dirty="0"/>
              <a:t>Clostridium </a:t>
            </a:r>
            <a:r>
              <a:rPr lang="en-US" dirty="0" err="1"/>
              <a:t>difficile</a:t>
            </a:r>
            <a:r>
              <a:rPr lang="sr-Cyrl-RS" dirty="0"/>
              <a:t> – позитиван налаз на Т</a:t>
            </a:r>
            <a:r>
              <a:rPr lang="sr-Latn-RS" dirty="0"/>
              <a:t>oxin B</a:t>
            </a:r>
          </a:p>
          <a:p>
            <a:pPr>
              <a:buNone/>
            </a:pPr>
            <a:endParaRPr lang="sr-Latn-RS" dirty="0"/>
          </a:p>
          <a:p>
            <a:pPr>
              <a:buNone/>
            </a:pPr>
            <a:r>
              <a:rPr lang="sr-Cyrl-RS" dirty="0"/>
              <a:t>Болесници је одмах укинут </a:t>
            </a:r>
            <a:r>
              <a:rPr lang="sr-Latn-RS" dirty="0"/>
              <a:t>Ciprofloxacin</a:t>
            </a:r>
            <a:r>
              <a:rPr lang="sr-Cyrl-RS" dirty="0"/>
              <a:t>, и уведена двојна антибиотска </a:t>
            </a:r>
            <a:r>
              <a:rPr lang="sr-Latn-RS" dirty="0"/>
              <a:t>Vankomycin 125mg </a:t>
            </a:r>
            <a:r>
              <a:rPr lang="sr-Cyrl-RS" dirty="0"/>
              <a:t>на 6</a:t>
            </a:r>
            <a:r>
              <a:rPr lang="sr-Latn-RS" dirty="0"/>
              <a:t>h per os, Metronidazol 500mg na 8h i.v.</a:t>
            </a:r>
          </a:p>
          <a:p>
            <a:endParaRPr lang="sr-Latn-RS" dirty="0"/>
          </a:p>
          <a:p>
            <a:pPr>
              <a:buNone/>
            </a:pPr>
            <a:endParaRPr lang="sr-Latn-RS" dirty="0"/>
          </a:p>
          <a:p>
            <a:endParaRPr lang="sr-Latn-RS" dirty="0"/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r-Cyrl-RS" dirty="0"/>
              <a:t>Болесници је одмах укинут </a:t>
            </a:r>
            <a:r>
              <a:rPr lang="sr-Latn-RS" dirty="0"/>
              <a:t>Ciprofloxacin</a:t>
            </a:r>
            <a:r>
              <a:rPr lang="sr-Cyrl-RS" dirty="0"/>
              <a:t>, и уведена двојна антибиотска </a:t>
            </a:r>
            <a:r>
              <a:rPr lang="sr-Latn-RS" dirty="0"/>
              <a:t>Vankomycin 125mg </a:t>
            </a:r>
            <a:r>
              <a:rPr lang="sr-Cyrl-RS" dirty="0"/>
              <a:t>на 6</a:t>
            </a:r>
            <a:r>
              <a:rPr lang="sr-Latn-RS" dirty="0"/>
              <a:t>h per os, Metronidazol 500mg </a:t>
            </a:r>
            <a:r>
              <a:rPr lang="sr-Cyrl-RS" dirty="0"/>
              <a:t>н</a:t>
            </a:r>
            <a:r>
              <a:rPr lang="sr-Latn-RS" dirty="0"/>
              <a:t>a 8h i.v.</a:t>
            </a:r>
          </a:p>
          <a:p>
            <a:r>
              <a:rPr lang="sr-Cyrl-RS" dirty="0"/>
              <a:t>У међувремену је стигао </a:t>
            </a:r>
            <a:r>
              <a:rPr lang="sr-Latn-RS" dirty="0"/>
              <a:t>ph nalaz adenocarcinoma intramucosale ventriculi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/>
              <a:t>Clostridium </a:t>
            </a:r>
            <a:r>
              <a:rPr lang="en-US" dirty="0" err="1"/>
              <a:t>difficile</a:t>
            </a:r>
            <a:r>
              <a:rPr lang="en-US" dirty="0"/>
              <a:t> je </a:t>
            </a:r>
            <a:r>
              <a:rPr lang="sr-Cyrl-RS" dirty="0"/>
              <a:t>анаеробна грам негативна бактерија која је најчешће узрочник болничких дијареја. Спорогена бактерија присутна је у земљишту и интестиналном тракту животиња, здраве деце и одраслих људи. </a:t>
            </a:r>
          </a:p>
          <a:p>
            <a:r>
              <a:rPr lang="sr-Cyrl-RS" dirty="0"/>
              <a:t>Споре ове бактерије могу се наћи и на различитим површинама и предметима који се користе у свакодневном животу и раду.</a:t>
            </a:r>
          </a:p>
          <a:p>
            <a:r>
              <a:rPr lang="sr-Cyrl-RS" dirty="0"/>
              <a:t>Сојеви </a:t>
            </a:r>
            <a:r>
              <a:rPr lang="en-US" dirty="0"/>
              <a:t>C. </a:t>
            </a:r>
            <a:r>
              <a:rPr lang="en-US" dirty="0" err="1"/>
              <a:t>difficile</a:t>
            </a:r>
            <a:r>
              <a:rPr lang="en-US" dirty="0"/>
              <a:t> </a:t>
            </a:r>
            <a:r>
              <a:rPr lang="sr-Cyrl-RS" dirty="0"/>
              <a:t>који продукују токсине у највећем броју случајева проузрокују обољења интестиналног тракта хоспитализованих болесника</a:t>
            </a:r>
          </a:p>
          <a:p>
            <a:r>
              <a:rPr lang="sr-Cyrl-RS" dirty="0"/>
              <a:t>Болест се обично јавља након давања антибиотика у циљу лечења инфекције изазване неком другом бактеријском врстом</a:t>
            </a:r>
          </a:p>
          <a:p>
            <a:r>
              <a:rPr lang="sr-Cyrl-RS" dirty="0"/>
              <a:t>Давањем антибиотика изазива промену нормалног односа бактерија које насељавају дигестивни тракт што омогућава </a:t>
            </a:r>
            <a:r>
              <a:rPr lang="en-US" dirty="0"/>
              <a:t>C. </a:t>
            </a:r>
            <a:r>
              <a:rPr lang="en-US" dirty="0" err="1"/>
              <a:t>Difficile</a:t>
            </a:r>
            <a:r>
              <a:rPr lang="sr-Cyrl-RS" dirty="0"/>
              <a:t> да пролиферише и колонизује слузокожу дигестивног тракта</a:t>
            </a:r>
            <a:endParaRPr lang="sr-Latn-RS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r-Cyrl-RS" dirty="0"/>
              <a:t>Након колонизације токсигени сојеви </a:t>
            </a:r>
            <a:r>
              <a:rPr lang="vi-VN" dirty="0"/>
              <a:t>C. difficile </a:t>
            </a:r>
            <a:r>
              <a:rPr lang="sr-Cyrl-RS" dirty="0"/>
              <a:t>могу лучити два егзотоксина и то:</a:t>
            </a:r>
          </a:p>
          <a:p>
            <a:pPr>
              <a:buNone/>
            </a:pPr>
            <a:r>
              <a:rPr lang="sr-Cyrl-RS" dirty="0"/>
              <a:t>     - </a:t>
            </a:r>
            <a:r>
              <a:rPr lang="vi-VN" dirty="0"/>
              <a:t>enterotoksin (toksin A) i </a:t>
            </a:r>
            <a:endParaRPr lang="sr-Cyrl-RS" dirty="0"/>
          </a:p>
          <a:p>
            <a:pPr>
              <a:buNone/>
            </a:pPr>
            <a:r>
              <a:rPr lang="sr-Cyrl-RS" dirty="0"/>
              <a:t>     - </a:t>
            </a:r>
            <a:r>
              <a:rPr lang="vi-VN" dirty="0"/>
              <a:t>citotoksin (toksin B)</a:t>
            </a:r>
            <a:endParaRPr lang="sr-Cyrl-RS" dirty="0"/>
          </a:p>
          <a:p>
            <a:pPr>
              <a:buNone/>
            </a:pPr>
            <a:endParaRPr lang="sr-Cyrl-RS" dirty="0"/>
          </a:p>
          <a:p>
            <a:pPr>
              <a:buNone/>
            </a:pPr>
            <a:r>
              <a:rPr lang="sr-Cyrl-RS" dirty="0"/>
              <a:t>    Новија истраживања </a:t>
            </a:r>
            <a:r>
              <a:rPr lang="sr-Latn-RS" dirty="0"/>
              <a:t>(</a:t>
            </a:r>
            <a:r>
              <a:rPr lang="sr-Cyrl-RS" dirty="0"/>
              <a:t>последњих 10 год</a:t>
            </a:r>
            <a:r>
              <a:rPr lang="sr-Latn-RS" dirty="0"/>
              <a:t> )</a:t>
            </a:r>
            <a:r>
              <a:rPr lang="sr-Cyrl-RS" dirty="0"/>
              <a:t>указују на клинички значај само сојева који луче само токсин </a:t>
            </a:r>
            <a:r>
              <a:rPr lang="sr-Latn-RS" dirty="0"/>
              <a:t>B.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Фактори ризика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sr-Cyrl-CS" dirty="0"/>
              <a:t>С</a:t>
            </a:r>
            <a:r>
              <a:rPr lang="sr-Cyrl-RS" dirty="0"/>
              <a:t>тарост особе&gt;65 година</a:t>
            </a:r>
          </a:p>
          <a:p>
            <a:r>
              <a:rPr lang="sr-Cyrl-CS" dirty="0"/>
              <a:t>Предходна хоспитализација и дуготрајни боравак у болници (дуже од 10 дана)</a:t>
            </a:r>
          </a:p>
          <a:p>
            <a:r>
              <a:rPr lang="sr-Cyrl-CS" dirty="0"/>
              <a:t>Д</a:t>
            </a:r>
            <a:r>
              <a:rPr lang="sr-Cyrl-RS" dirty="0"/>
              <a:t>уготрајна примена атибиотика или коришћење више антибиотика</a:t>
            </a:r>
          </a:p>
          <a:p>
            <a:r>
              <a:rPr lang="sr-Cyrl-CS" dirty="0"/>
              <a:t>И</a:t>
            </a:r>
            <a:r>
              <a:rPr lang="sr-Cyrl-RS" dirty="0"/>
              <a:t>муносупресивна терапија, имунодефицијенција</a:t>
            </a:r>
          </a:p>
          <a:p>
            <a:r>
              <a:rPr lang="sr-Cyrl-CS" dirty="0"/>
              <a:t>Малигне болести, х</a:t>
            </a:r>
            <a:r>
              <a:rPr lang="sr-Cyrl-RS" dirty="0"/>
              <a:t>емиотерапија (цитостатици)и зрачна радиотерапија</a:t>
            </a:r>
          </a:p>
          <a:p>
            <a:r>
              <a:rPr lang="sr-Cyrl-CS" dirty="0"/>
              <a:t>Инфламаторне болести црева</a:t>
            </a:r>
          </a:p>
          <a:p>
            <a:r>
              <a:rPr lang="sr-Cyrl-CS" dirty="0"/>
              <a:t>Малнутриција</a:t>
            </a:r>
          </a:p>
          <a:p>
            <a:r>
              <a:rPr lang="sr-Cyrl-RS" dirty="0"/>
              <a:t>П</a:t>
            </a:r>
            <a:r>
              <a:rPr lang="sr-Cyrl-RS"/>
              <a:t>римена </a:t>
            </a:r>
            <a:r>
              <a:rPr lang="sr-Cyrl-RS" dirty="0"/>
              <a:t>инвазивних гастроинтестиналних процедура</a:t>
            </a:r>
          </a:p>
          <a:p>
            <a:r>
              <a:rPr lang="sr-Cyrl-CS" dirty="0"/>
              <a:t>Х</a:t>
            </a:r>
            <a:r>
              <a:rPr lang="sr-Cyrl-RS" dirty="0"/>
              <a:t>ирушке интервенције у абдомену</a:t>
            </a:r>
          </a:p>
          <a:p>
            <a:r>
              <a:rPr lang="sr-Cyrl-CS" dirty="0"/>
              <a:t>Клизме</a:t>
            </a:r>
          </a:p>
          <a:p>
            <a:r>
              <a:rPr lang="sr-Cyrl-CS" dirty="0"/>
              <a:t>Контакт са клицоношама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CS" dirty="0"/>
              <a:t>П</a:t>
            </a:r>
            <a:r>
              <a:rPr lang="sr-Cyrl-RS" dirty="0"/>
              <a:t>римена антибиотика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RS" dirty="0"/>
              <a:t>Најчешће узрочник је примена антибиотика и то: </a:t>
            </a:r>
            <a:r>
              <a:rPr lang="sr-Latn-RS" dirty="0"/>
              <a:t>ciprofloksacin, Klindamicin, Cefalosporini, Eritromicin, Klaritromicin, Azitromicin</a:t>
            </a:r>
          </a:p>
          <a:p>
            <a:r>
              <a:rPr lang="sr-Cyrl-RS" dirty="0"/>
              <a:t>Пеницилини широког спектра, цефалоспорини ...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Токсигени сојеви </a:t>
            </a:r>
            <a:r>
              <a:rPr lang="en-US" dirty="0"/>
              <a:t>C. </a:t>
            </a:r>
            <a:r>
              <a:rPr lang="en-US" dirty="0" err="1"/>
              <a:t>difficile</a:t>
            </a:r>
            <a:r>
              <a:rPr lang="en-US" dirty="0"/>
              <a:t>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r-Latn-RS" dirty="0"/>
              <a:t>A</a:t>
            </a:r>
            <a:r>
              <a:rPr lang="sr-Cyrl-RS" dirty="0"/>
              <a:t>симптоматска колонизација- могу се наћи у цревима здравих особа, не изазивајући никакве симптоме (здраве клицоноше)</a:t>
            </a:r>
          </a:p>
          <a:p>
            <a:r>
              <a:rPr lang="sr-Cyrl-RS" dirty="0"/>
              <a:t>Симптоматска колонизација- код особа са присутним фактором ризика, који изазивају различит степен дијареје, од благог облика ентероколитиса до најопаснијег облика псеудомембранозног колитиса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Путеви ширења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sr-Cyrl-RS" dirty="0"/>
              <a:t>Споре токсигених сојева</a:t>
            </a:r>
            <a:r>
              <a:rPr lang="vi-VN" dirty="0"/>
              <a:t> C. difficile </a:t>
            </a:r>
            <a:r>
              <a:rPr lang="sr-Cyrl-RS" dirty="0"/>
              <a:t>најчешће се преносе у болницама преко контаминираних површина просторија, предмета и руку медицинског особља</a:t>
            </a:r>
          </a:p>
          <a:p>
            <a:r>
              <a:rPr lang="sr-Cyrl-RS" dirty="0"/>
              <a:t>Обично се јављају спорадично или може доћи и до епидемије код болесника смештених у интезивним негама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Latn-RS" dirty="0"/>
              <a:t>K</a:t>
            </a:r>
            <a:r>
              <a:rPr lang="sr-Cyrl-RS" dirty="0"/>
              <a:t>линичка слика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CS" dirty="0"/>
              <a:t>А</a:t>
            </a:r>
            <a:r>
              <a:rPr lang="sr-Cyrl-RS" dirty="0"/>
              <a:t>бдоминални болови и грчеви</a:t>
            </a:r>
          </a:p>
          <a:p>
            <a:r>
              <a:rPr lang="sr-Cyrl-CS" dirty="0"/>
              <a:t>П</a:t>
            </a:r>
            <a:r>
              <a:rPr lang="sr-Cyrl-RS" dirty="0"/>
              <a:t>рофузна дијареја (учестале водене столице са доста слузи, ретко са сукрвицом, столица непријатног мириса)</a:t>
            </a:r>
          </a:p>
          <a:p>
            <a:r>
              <a:rPr lang="sr-Cyrl-CS" dirty="0"/>
              <a:t>П</a:t>
            </a:r>
            <a:r>
              <a:rPr lang="sr-Cyrl-RS" dirty="0"/>
              <a:t>овишена телесна температура (ретко) уз присутну леуоцитозу</a:t>
            </a:r>
            <a:endParaRPr lang="en-US" dirty="0"/>
          </a:p>
          <a:p>
            <a:endParaRPr 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r-Cyrl-RS" dirty="0"/>
              <a:t>Дијагноза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sr-Cyrl-CS" dirty="0"/>
              <a:t>Н</a:t>
            </a:r>
            <a:r>
              <a:rPr lang="sr-Cyrl-RS" dirty="0"/>
              <a:t>а основу клиничке слике</a:t>
            </a:r>
          </a:p>
          <a:p>
            <a:r>
              <a:rPr lang="sr-Cyrl-CS" dirty="0"/>
              <a:t>С</a:t>
            </a:r>
            <a:r>
              <a:rPr lang="sr-Cyrl-RS" dirty="0"/>
              <a:t>толица на </a:t>
            </a:r>
            <a:r>
              <a:rPr lang="vi-VN" dirty="0"/>
              <a:t>C. difficile </a:t>
            </a:r>
            <a:r>
              <a:rPr lang="sr-Cyrl-RS" dirty="0"/>
              <a:t>,токсине А или Б </a:t>
            </a:r>
          </a:p>
          <a:p>
            <a:r>
              <a:rPr lang="sr-Cyrl-CS" dirty="0"/>
              <a:t>Р</a:t>
            </a:r>
            <a:r>
              <a:rPr lang="sr-Cyrl-RS" dirty="0"/>
              <a:t>ектосигмоидоскопијом(песудомембране на површини слузнице захваћеног дела црева)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2891</TotalTime>
  <Words>831</Words>
  <Application>Microsoft Office PowerPoint</Application>
  <PresentationFormat>On-screen Show (4:3)</PresentationFormat>
  <Paragraphs>77</Paragraphs>
  <Slides>15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15</vt:i4>
      </vt:variant>
    </vt:vector>
  </HeadingPairs>
  <TitlesOfParts>
    <vt:vector size="18" baseType="lpstr">
      <vt:lpstr>Arial</vt:lpstr>
      <vt:lpstr>Calibri</vt:lpstr>
      <vt:lpstr>Office Theme</vt:lpstr>
      <vt:lpstr>Clostridium difficile ентероколитис након антибиотске терапије. Антибиотска терапија у стоматологији</vt:lpstr>
      <vt:lpstr>PowerPoint Presentation</vt:lpstr>
      <vt:lpstr>PowerPoint Presentation</vt:lpstr>
      <vt:lpstr>Фактори ризика</vt:lpstr>
      <vt:lpstr>Примена антибиотика</vt:lpstr>
      <vt:lpstr>Токсигени сојеви C. difficile </vt:lpstr>
      <vt:lpstr>Путеви ширења</vt:lpstr>
      <vt:lpstr>Kлиничка слика</vt:lpstr>
      <vt:lpstr>Дијагноза</vt:lpstr>
      <vt:lpstr>Компликације </vt:lpstr>
      <vt:lpstr>Лечење </vt:lpstr>
      <vt:lpstr>Превенција</vt:lpstr>
      <vt:lpstr>Приказ случаја</vt:lpstr>
      <vt:lpstr>PowerPoint Presentation</vt:lpstr>
      <vt:lpstr>PowerPoint Presentation</vt:lpstr>
    </vt:vector>
  </TitlesOfParts>
  <Company>HP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Clostridium difficile ентероколитис након антибиотске терапије. Антибиотска терапија у стоматологији</dc:title>
  <dc:creator>nenad zornic</dc:creator>
  <cp:lastModifiedBy>ivanjovanovic77@gmail.com</cp:lastModifiedBy>
  <cp:revision>3</cp:revision>
  <dcterms:created xsi:type="dcterms:W3CDTF">2024-01-29T20:31:06Z</dcterms:created>
  <dcterms:modified xsi:type="dcterms:W3CDTF">2024-02-01T08:02:44Z</dcterms:modified>
</cp:coreProperties>
</file>

<file path=docProps/thumbnail.jpeg>
</file>